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4" r:id="rId1"/>
    <p:sldMasterId id="2147483861" r:id="rId2"/>
    <p:sldMasterId id="2147483872" r:id="rId3"/>
    <p:sldMasterId id="2147484047" r:id="rId4"/>
    <p:sldMasterId id="2147484108" r:id="rId5"/>
  </p:sldMasterIdLst>
  <p:notesMasterIdLst>
    <p:notesMasterId r:id="rId22"/>
  </p:notesMasterIdLst>
  <p:handoutMasterIdLst>
    <p:handoutMasterId r:id="rId23"/>
  </p:handoutMasterIdLst>
  <p:sldIdLst>
    <p:sldId id="312" r:id="rId6"/>
    <p:sldId id="2066" r:id="rId7"/>
    <p:sldId id="2067" r:id="rId8"/>
    <p:sldId id="2018" r:id="rId9"/>
    <p:sldId id="2058" r:id="rId10"/>
    <p:sldId id="276" r:id="rId11"/>
    <p:sldId id="2064" r:id="rId12"/>
    <p:sldId id="2060" r:id="rId13"/>
    <p:sldId id="2070" r:id="rId14"/>
    <p:sldId id="2068" r:id="rId15"/>
    <p:sldId id="2069" r:id="rId16"/>
    <p:sldId id="2061" r:id="rId17"/>
    <p:sldId id="2062" r:id="rId18"/>
    <p:sldId id="2063" r:id="rId19"/>
    <p:sldId id="2019" r:id="rId20"/>
    <p:sldId id="2065" r:id="rId21"/>
  </p:sldIdLst>
  <p:sldSz cx="9144000" cy="6858000" type="screen4x3"/>
  <p:notesSz cx="6904038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sz="1000" b="1" kern="1200">
        <a:solidFill>
          <a:schemeClr val="tx1"/>
        </a:solidFill>
        <a:latin typeface="CG Times" charset="0"/>
        <a:ea typeface="MS PGothic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GC presentation" id="{119C7969-1927-674F-9CFA-8A5CC36037F7}">
          <p14:sldIdLst>
            <p14:sldId id="312"/>
            <p14:sldId id="2066"/>
            <p14:sldId id="2067"/>
            <p14:sldId id="2018"/>
            <p14:sldId id="2058"/>
            <p14:sldId id="276"/>
            <p14:sldId id="2064"/>
            <p14:sldId id="2060"/>
            <p14:sldId id="2070"/>
            <p14:sldId id="2068"/>
            <p14:sldId id="2069"/>
            <p14:sldId id="2061"/>
            <p14:sldId id="2062"/>
            <p14:sldId id="2063"/>
            <p14:sldId id="2019"/>
            <p14:sldId id="20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AFFFB"/>
    <a:srgbClr val="F2FEFF"/>
    <a:srgbClr val="999999"/>
    <a:srgbClr val="FFFDAD"/>
    <a:srgbClr val="1317C8"/>
    <a:srgbClr val="092E5C"/>
    <a:srgbClr val="FF0000"/>
    <a:srgbClr val="006600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309"/>
    <p:restoredTop sz="95012" autoAdjust="0"/>
  </p:normalViewPr>
  <p:slideViewPr>
    <p:cSldViewPr>
      <p:cViewPr varScale="1">
        <p:scale>
          <a:sx n="68" d="100"/>
          <a:sy n="68" d="100"/>
        </p:scale>
        <p:origin x="58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484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7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47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1160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47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4147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1160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077A3A7E-F5CD-46D3-A13A-1E89DDCE1BD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3841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11600" y="0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7763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0750" y="4379913"/>
            <a:ext cx="5062538" cy="414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0"/>
            <a:r>
              <a:rPr lang="en-US" noProof="0"/>
              <a:t>Second level</a:t>
            </a:r>
          </a:p>
          <a:p>
            <a:pPr lvl="0"/>
            <a:r>
              <a:rPr lang="en-US" noProof="0"/>
              <a:t>Third level</a:t>
            </a:r>
          </a:p>
          <a:p>
            <a:pPr lvl="0"/>
            <a:r>
              <a:rPr lang="en-US" noProof="0"/>
              <a:t>Fourth level</a:t>
            </a:r>
          </a:p>
          <a:p>
            <a:pPr lvl="0"/>
            <a:r>
              <a:rPr lang="en-US" noProof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defTabSz="920750" eaLnBrk="0" hangingPunct="0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11600" y="8759825"/>
            <a:ext cx="2992438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135" tIns="46067" rIns="92135" bIns="46067" numCol="1" anchor="b" anchorCtr="0" compatLnSpc="1">
            <a:prstTxWarp prst="textNoShape">
              <a:avLst/>
            </a:prstTxWarp>
          </a:bodyPr>
          <a:lstStyle>
            <a:lvl1pPr algn="r" defTabSz="920750" eaLnBrk="0" hangingPunct="0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CFA596D1-2086-497E-B86B-EDC648C59B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06091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8"/>
          <p:cNvSpPr txBox="1">
            <a:spLocks noChangeArrowheads="1"/>
          </p:cNvSpPr>
          <p:nvPr/>
        </p:nvSpPr>
        <p:spPr bwMode="auto">
          <a:xfrm>
            <a:off x="8739188" y="214313"/>
            <a:ext cx="76944" cy="215444"/>
          </a:xfrm>
          <a:prstGeom prst="rect">
            <a:avLst/>
          </a:prstGeom>
          <a:noFill/>
          <a:ln>
            <a:noFill/>
          </a:ln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9pPr>
          </a:lstStyle>
          <a:p>
            <a:pPr>
              <a:defRPr/>
            </a:pPr>
            <a:r>
              <a:rPr lang="en-US" sz="800" dirty="0">
                <a:solidFill>
                  <a:srgbClr val="FFFFFF"/>
                </a:solidFill>
                <a:latin typeface="Arial" pitchFamily="34" charset="0"/>
              </a:rPr>
              <a:t>®</a:t>
            </a:r>
          </a:p>
        </p:txBody>
      </p:sp>
      <p:pic>
        <p:nvPicPr>
          <p:cNvPr id="5" name="Picture 10" descr="OGC header 2010122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"/>
            <a:ext cx="91440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11" descr="Picture 7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6" y="6096000"/>
            <a:ext cx="1381125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387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62000" y="3276600"/>
            <a:ext cx="7772400" cy="1143000"/>
          </a:xfrm>
        </p:spPr>
        <p:txBody>
          <a:bodyPr/>
          <a:lstStyle>
            <a:lvl1pPr>
              <a:defRPr sz="3200">
                <a:latin typeface="Arial Black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6387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447800" y="4572000"/>
            <a:ext cx="6400800" cy="1371600"/>
          </a:xfrm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rgbClr val="092E5C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ftr" sz="quarter" idx="10"/>
          </p:nvPr>
        </p:nvSpPr>
        <p:spPr>
          <a:xfrm>
            <a:off x="3009900" y="6400800"/>
            <a:ext cx="3276600" cy="304800"/>
          </a:xfrm>
        </p:spPr>
        <p:txBody>
          <a:bodyPr/>
          <a:lstStyle>
            <a:lvl1pPr>
              <a:defRPr dirty="0" smtClean="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07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FCC2AF-53E3-4102-9F9B-95E02476E41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840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45288" y="136525"/>
            <a:ext cx="2170112" cy="60340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1781" y="136525"/>
            <a:ext cx="6361113" cy="60340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8A3254-DEF5-4971-86C6-25BD74B3832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9769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"/>
            <a:ext cx="9144000" cy="163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2643189" y="2678117"/>
            <a:ext cx="184666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1pPr>
            <a:lvl2pPr marL="742950" indent="-285750" eaLnBrk="0" hangingPunct="0"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2pPr>
            <a:lvl3pPr marL="1143000" indent="-228600" eaLnBrk="0" hangingPunct="0"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3pPr>
            <a:lvl4pPr marL="1600200" indent="-228600" eaLnBrk="0" hangingPunct="0"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4pPr>
            <a:lvl5pPr marL="2057400" indent="-228600" eaLnBrk="0" hangingPunct="0"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rgbClr val="000000"/>
                </a:solidFill>
                <a:latin typeface="Lucida Grande" charset="0"/>
                <a:ea typeface="ヒラギノ角ゴ ProN W6" charset="0"/>
                <a:cs typeface="ヒラギノ角ゴ ProN W6" charset="0"/>
                <a:sym typeface="Lucida Grande" charset="0"/>
              </a:defRPr>
            </a:lvl9pPr>
          </a:lstStyle>
          <a:p>
            <a:pPr eaLnBrk="1" hangingPunct="1">
              <a:defRPr/>
            </a:pPr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447800"/>
            <a:ext cx="7772400" cy="3886200"/>
          </a:xfrm>
          <a:prstGeom prst="rect">
            <a:avLst/>
          </a:prstGeom>
        </p:spPr>
        <p:txBody>
          <a:bodyPr anchor="t"/>
          <a:lstStyle>
            <a:lvl1pPr algn="ctr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Box 1"/>
          <p:cNvSpPr txBox="1"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A073D3-BDA2-CE41-ACD9-AE85614194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961139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25" y="776288"/>
            <a:ext cx="8455025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-1539875" y="3059113"/>
            <a:ext cx="1841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 sz="1400">
              <a:effectLst>
                <a:outerShdw blurRad="38100" dist="38100" dir="2700000" algn="tl">
                  <a:srgbClr val="C0C0C0"/>
                </a:outerShdw>
              </a:effectLst>
              <a:latin typeface="Arial" charset="0"/>
              <a:ea typeface="+mn-ea"/>
              <a:cs typeface="+mn-cs"/>
            </a:endParaRPr>
          </a:p>
        </p:txBody>
      </p:sp>
      <p:sp>
        <p:nvSpPr>
          <p:cNvPr id="6" name="Text Box 16"/>
          <p:cNvSpPr txBox="1">
            <a:spLocks noChangeArrowheads="1"/>
          </p:cNvSpPr>
          <p:nvPr/>
        </p:nvSpPr>
        <p:spPr bwMode="auto">
          <a:xfrm>
            <a:off x="333375" y="6219825"/>
            <a:ext cx="1157288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eaLnBrk="0" hangingPunct="0">
              <a:defRPr/>
            </a:pPr>
            <a:r>
              <a:rPr lang="en-US" sz="4000">
                <a:solidFill>
                  <a:schemeClr val="tx2"/>
                </a:solidFill>
                <a:latin typeface="Times New Roman" charset="0"/>
                <a:ea typeface="+mn-ea"/>
                <a:cs typeface="+mn-cs"/>
              </a:rPr>
              <a:t>OGC</a:t>
            </a:r>
          </a:p>
        </p:txBody>
      </p:sp>
      <p:sp>
        <p:nvSpPr>
          <p:cNvPr id="7" name="Text Box 20"/>
          <p:cNvSpPr txBox="1">
            <a:spLocks noChangeArrowheads="1"/>
          </p:cNvSpPr>
          <p:nvPr/>
        </p:nvSpPr>
        <p:spPr bwMode="auto">
          <a:xfrm>
            <a:off x="1498600" y="6270625"/>
            <a:ext cx="93663" cy="244475"/>
          </a:xfrm>
          <a:prstGeom prst="rect">
            <a:avLst/>
          </a:prstGeom>
          <a:noFill/>
          <a:ln w="9525">
            <a:noFill/>
            <a:miter lim="800000"/>
            <a:headEnd type="none" w="med" len="lg"/>
            <a:tailEnd/>
          </a:ln>
          <a:effectLst/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ＭＳ Ｐゴシック" charset="0"/>
              </a:defRPr>
            </a:lvl9pPr>
          </a:lstStyle>
          <a:p>
            <a:r>
              <a:rPr lang="en-US">
                <a:solidFill>
                  <a:schemeClr val="tx2"/>
                </a:solidFill>
                <a:latin typeface="Arial" charset="0"/>
                <a:cs typeface="Arial" charset="0"/>
              </a:rPr>
              <a:t>®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273132" y="1294409"/>
            <a:ext cx="8668987" cy="4916385"/>
          </a:xfrm>
        </p:spPr>
        <p:txBody>
          <a:bodyPr/>
          <a:lstStyle>
            <a:lvl3pPr>
              <a:defRPr sz="1800" i="1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4"/>
          <p:cNvSpPr>
            <a:spLocks noGrp="1" noChangeArrowheads="1"/>
          </p:cNvSpPr>
          <p:nvPr>
            <p:ph type="ftr" sz="quarter" idx="1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 Open Geospatial Consortium</a:t>
            </a:r>
          </a:p>
        </p:txBody>
      </p:sp>
      <p:sp>
        <p:nvSpPr>
          <p:cNvPr id="11" name="Rectangle 10"/>
          <p:cNvSpPr>
            <a:spLocks noGrp="1" noChangeArrowheads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fld id="{B1686204-A2A4-E341-90DC-1F294B1D1D4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430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73629" y="6433457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err="1">
              <a:solidFill>
                <a:prstClr val="black"/>
              </a:solidFill>
              <a:ea typeface="MS PGothic" charset="0"/>
              <a:cs typeface="MS PGothic" charset="0"/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783771" y="1077687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endParaRPr lang="en-US" err="1">
              <a:solidFill>
                <a:prstClr val="black"/>
              </a:solidFill>
              <a:ea typeface="MS PGothic" charset="0"/>
              <a:cs typeface="MS P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8398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2124081" y="6356349"/>
            <a:ext cx="5472113" cy="312739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3878597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704144" y="6356349"/>
            <a:ext cx="720725" cy="312739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B2AAD41A-2EE4-5047-BEE4-739873FBA613}" type="slidenum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2124081" y="6356349"/>
            <a:ext cx="5472113" cy="312739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38646057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5D7A3B70-DBB1-4F4E-A179-008CC084CFF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556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E5BC6B24-019E-D64C-9F9A-C78A78116A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1220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62540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BD8CA8-DA42-484A-8C65-92CBA5C05D7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6054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6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6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E48DDA1D-1671-3345-8CA9-267375C9D9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0364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C0FB9038-D0AF-FF48-9DD5-6CFCB9F044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2001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7621632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E4984DD3-7934-B249-967D-182A70BCC4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1228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D2E94CE4-60B2-5245-A5E7-CE3C91BDEB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5962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2124081" y="6356349"/>
            <a:ext cx="5472113" cy="312739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273814514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7704144" y="6356349"/>
            <a:ext cx="720725" cy="312739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A43449DE-F1CF-3C4F-ACDE-DD992FF09A75}" type="slidenum">
              <a:rPr lang="en-US" b="0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b="0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2124081" y="6356349"/>
            <a:ext cx="5472113" cy="312739"/>
          </a:xfrm>
        </p:spPr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17682372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1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C294D86D-4CFC-FC4A-9307-1830DD4ACCC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70113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D2DCB90F-F90C-7343-9C45-FBC5FA1F17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697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4078109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05BCBD8-8BAC-44FF-BE88-B3175AA249A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9975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6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6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5D75D541-0403-E147-823D-969C07D6D9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2381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8EB655E4-F550-F74F-B105-347663AA3C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43324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288287168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3B585B08-8D74-DE44-9614-0AEAB24A9D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63220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b="1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 sz="1800" b="0">
                <a:solidFill>
                  <a:prstClr val="black"/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fld id="{35855B06-DF34-894E-91C5-94D7596F283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129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66078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Main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11560" y="415926"/>
            <a:ext cx="8229600" cy="46166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11560" y="957096"/>
            <a:ext cx="8229600" cy="5256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911207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ternal Theme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36" y="415926"/>
            <a:ext cx="6192688" cy="46166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736" y="957096"/>
            <a:ext cx="6192688" cy="5256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 Open Geospatial Consortium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695102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Internal Theme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36" y="415926"/>
            <a:ext cx="6192688" cy="46166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736" y="957096"/>
            <a:ext cx="6192688" cy="5256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 Open Geospatial Consortium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13069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Internal Theme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36" y="415926"/>
            <a:ext cx="6192688" cy="46166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736" y="957096"/>
            <a:ext cx="6192688" cy="5256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 Open Geospatial Consortium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2509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075" y="1279525"/>
            <a:ext cx="4152900" cy="4891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1375" y="1279525"/>
            <a:ext cx="4152900" cy="4891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627514E-C3C4-42A2-B5AA-F3D4B7D68D8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58040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Internal Theme"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36" y="415926"/>
            <a:ext cx="6192688" cy="46166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5736" y="957096"/>
            <a:ext cx="6192688" cy="52562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Copyright © 2019 Open Geospatial Consortium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69033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947A2C-5780-4146-81E5-0EB263958CD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494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78970-3676-47DA-89CC-BC19C9DF274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0391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D00FB9-A2BE-4B3E-B073-9718403746C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0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6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6" y="1435104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D74CA9-66D6-4CFA-A5DB-CEC6E7E8B198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515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1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2CA338-4672-4C59-A13E-A6A8CE13BFE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291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5.jpe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image" Target="../media/image5.jpeg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8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theme" Target="../theme/theme5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5"/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31" y="776292"/>
            <a:ext cx="8455025" cy="490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28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1781" y="136525"/>
            <a:ext cx="8683625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6075" y="1279525"/>
            <a:ext cx="8458200" cy="4891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62852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973388" y="6553200"/>
            <a:ext cx="32004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900" b="0" smtClean="0">
                <a:solidFill>
                  <a:srgbClr val="092E5C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462854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96100" y="6553200"/>
            <a:ext cx="1905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900" b="0">
                <a:solidFill>
                  <a:srgbClr val="092E5C"/>
                </a:solidFill>
                <a:latin typeface="Arial" pitchFamily="34" charset="0"/>
              </a:defRPr>
            </a:lvl1pPr>
          </a:lstStyle>
          <a:p>
            <a:pPr>
              <a:defRPr/>
            </a:pPr>
            <a:fld id="{0653A9A5-426D-4CBC-B501-7694E86E5CF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31" name="Text Box 16"/>
          <p:cNvSpPr txBox="1">
            <a:spLocks noChangeArrowheads="1"/>
          </p:cNvSpPr>
          <p:nvPr/>
        </p:nvSpPr>
        <p:spPr bwMode="auto">
          <a:xfrm>
            <a:off x="333376" y="6219829"/>
            <a:ext cx="1168439" cy="61555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charset="0"/>
                <a:cs typeface="MS PGothic" charset="0"/>
              </a:defRPr>
            </a:lvl9pPr>
          </a:lstStyle>
          <a:p>
            <a:pPr>
              <a:defRPr/>
            </a:pPr>
            <a:r>
              <a:rPr lang="en-US" sz="4000" dirty="0">
                <a:solidFill>
                  <a:schemeClr val="tx2"/>
                </a:solidFill>
                <a:latin typeface="Times New Roman" charset="0"/>
              </a:rPr>
              <a:t>OGC</a:t>
            </a:r>
          </a:p>
        </p:txBody>
      </p:sp>
      <p:sp>
        <p:nvSpPr>
          <p:cNvPr id="1032" name="Text Box 20"/>
          <p:cNvSpPr txBox="1">
            <a:spLocks noChangeArrowheads="1"/>
          </p:cNvSpPr>
          <p:nvPr/>
        </p:nvSpPr>
        <p:spPr bwMode="auto">
          <a:xfrm>
            <a:off x="1498601" y="6270629"/>
            <a:ext cx="94490" cy="246221"/>
          </a:xfrm>
          <a:prstGeom prst="rect">
            <a:avLst/>
          </a:prstGeom>
          <a:noFill/>
          <a:ln>
            <a:noFill/>
          </a:ln>
        </p:spPr>
        <p:txBody>
          <a:bodyPr wrap="none" lIns="0" rIns="0">
            <a:spAutoFit/>
          </a:bodyPr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9pPr>
          </a:lstStyle>
          <a:p>
            <a:pPr>
              <a:defRPr/>
            </a:pPr>
            <a:r>
              <a:rPr lang="en-US" dirty="0">
                <a:solidFill>
                  <a:schemeClr val="tx2"/>
                </a:solidFill>
                <a:latin typeface="Arial" pitchFamily="34" charset="0"/>
              </a:rPr>
              <a:t>®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894" r:id="rId12"/>
    <p:sldLayoutId id="2147484054" r:id="rId13"/>
    <p:sldLayoutId id="2147483923" r:id="rId14"/>
  </p:sldLayoutIdLst>
  <p:hf sldNum="0" hdr="0" dt="0"/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MS PGothic" pitchFamily="34" charset="-128"/>
          <a:cs typeface="MS PGothic" charset="0"/>
        </a:defRPr>
      </a:lvl1pPr>
      <a:lvl2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2pPr>
      <a:lvl3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3pPr>
      <a:lvl4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4pPr>
      <a:lvl5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MS PGothic" pitchFamily="34" charset="-128"/>
          <a:cs typeface="MS PGothic" charset="0"/>
        </a:defRPr>
      </a:lvl5pPr>
      <a:lvl6pPr marL="4572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>
          <a:solidFill>
            <a:srgbClr val="092E5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233363" indent="-233363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•"/>
        <a:defRPr sz="24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1pPr>
      <a:lvl2pPr marL="569913" indent="-22225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–"/>
        <a:defRPr sz="20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2pPr>
      <a:lvl3pPr marL="9128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•"/>
        <a:defRPr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3pPr>
      <a:lvl4pPr marL="12557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–"/>
        <a:defRPr sz="16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4pPr>
      <a:lvl5pPr marL="15986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  <a:ea typeface="MS PGothic" pitchFamily="34" charset="-128"/>
          <a:cs typeface="MS PGothic" charset="0"/>
        </a:defRPr>
      </a:lvl5pPr>
      <a:lvl6pPr marL="20558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6pPr>
      <a:lvl7pPr marL="25130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7pPr>
      <a:lvl8pPr marL="29702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8pPr>
      <a:lvl9pPr marL="3427413" indent="-228600" algn="l" rtl="0" eaLnBrk="1" fontAlgn="base" hangingPunct="1">
        <a:spcBef>
          <a:spcPct val="20000"/>
        </a:spcBef>
        <a:spcAft>
          <a:spcPct val="0"/>
        </a:spcAft>
        <a:buClr>
          <a:srgbClr val="092E5C"/>
        </a:buClr>
        <a:buChar char="»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457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1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4580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88077"/>
            <a:ext cx="2052638" cy="62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95519" y="6356349"/>
            <a:ext cx="5400675" cy="3127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b="0" dirty="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3254598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</p:sldLayoutIdLst>
  <p:hf sldNum="0" hdr="0" dt="0"/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9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560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1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5604" name="Picture 8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" y="6188077"/>
            <a:ext cx="2052638" cy="625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95519" y="6356349"/>
            <a:ext cx="5400675" cy="3127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b="0" dirty="0" smtClean="0">
                <a:solidFill>
                  <a:prstClr val="black">
                    <a:tint val="75000"/>
                  </a:prstClr>
                </a:solidFill>
                <a:latin typeface="Calibri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Copyright © 2019 Open Geospatial Consortium</a:t>
            </a:r>
          </a:p>
        </p:txBody>
      </p:sp>
    </p:spTree>
    <p:extLst>
      <p:ext uri="{BB962C8B-B14F-4D97-AF65-F5344CB8AC3E}">
        <p14:creationId xmlns:p14="http://schemas.microsoft.com/office/powerpoint/2010/main" val="722334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</p:sldLayoutIdLst>
  <p:hf sldNum="0" hdr="0" dt="0"/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rt2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399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48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415926"/>
            <a:ext cx="82296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AU"/>
              <a:t>Click to edit Master Title style</a:t>
            </a:r>
          </a:p>
        </p:txBody>
      </p:sp>
      <p:sp>
        <p:nvSpPr>
          <p:cNvPr id="385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957096"/>
            <a:ext cx="8229600" cy="5256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385028" name="Rectangle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284665" y="6459540"/>
            <a:ext cx="4751387" cy="414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spcBef>
                <a:spcPct val="50000"/>
              </a:spcBef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Copyright © 2019 Open Geospatial Consortium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48362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9" r:id="rId1"/>
    <p:sldLayoutId id="2147484110" r:id="rId2"/>
    <p:sldLayoutId id="2147484111" r:id="rId3"/>
    <p:sldLayoutId id="2147484112" r:id="rId4"/>
    <p:sldLayoutId id="2147484113" r:id="rId5"/>
  </p:sldLayoutIdLst>
  <p:hf sldNum="0" hdr="0" dt="0"/>
  <p:txStyles>
    <p:titleStyle>
      <a:lvl1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600" b="1">
          <a:solidFill>
            <a:schemeClr val="bg1"/>
          </a:solidFill>
          <a:latin typeface="Arial" charset="0"/>
        </a:defRPr>
      </a:lvl9pPr>
    </p:titleStyle>
    <p:bodyStyle>
      <a:lvl1pPr algn="l" rtl="0" fontAlgn="base">
        <a:spcBef>
          <a:spcPct val="50000"/>
        </a:spcBef>
        <a:spcAft>
          <a:spcPct val="0"/>
        </a:spcAft>
        <a:defRPr sz="1800">
          <a:solidFill>
            <a:srgbClr val="4D4D4D"/>
          </a:solidFill>
          <a:latin typeface="+mn-lt"/>
          <a:ea typeface="+mn-ea"/>
          <a:cs typeface="+mn-cs"/>
        </a:defRPr>
      </a:lvl1pPr>
      <a:lvl2pPr marL="447675" indent="-268288" algn="l" rtl="0" fontAlgn="base">
        <a:spcBef>
          <a:spcPct val="50000"/>
        </a:spcBef>
        <a:spcAft>
          <a:spcPct val="0"/>
        </a:spcAft>
        <a:buChar char="•"/>
        <a:defRPr sz="1800">
          <a:solidFill>
            <a:srgbClr val="4D4D4D"/>
          </a:solidFill>
          <a:latin typeface="+mn-lt"/>
        </a:defRPr>
      </a:lvl2pPr>
      <a:lvl3pPr marL="895350" indent="-26828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1600">
          <a:solidFill>
            <a:srgbClr val="4D4D4D"/>
          </a:solidFill>
          <a:latin typeface="+mn-lt"/>
        </a:defRPr>
      </a:lvl3pPr>
      <a:lvl4pPr marL="1350963" indent="-271463" algn="l" rtl="0" fontAlgn="base">
        <a:spcBef>
          <a:spcPct val="25000"/>
        </a:spcBef>
        <a:spcAft>
          <a:spcPct val="0"/>
        </a:spcAft>
        <a:buChar char="•"/>
        <a:defRPr sz="1600">
          <a:solidFill>
            <a:srgbClr val="4D4D4D"/>
          </a:solidFill>
          <a:latin typeface="+mn-lt"/>
        </a:defRPr>
      </a:lvl4pPr>
      <a:lvl5pPr marL="1792288" indent="-26193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1600">
          <a:solidFill>
            <a:srgbClr val="4D4D4D"/>
          </a:solidFill>
          <a:latin typeface="+mn-lt"/>
        </a:defRPr>
      </a:lvl5pPr>
      <a:lvl6pPr marL="2249488" indent="-26193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2000">
          <a:solidFill>
            <a:schemeClr val="bg1"/>
          </a:solidFill>
          <a:latin typeface="+mn-lt"/>
        </a:defRPr>
      </a:lvl6pPr>
      <a:lvl7pPr marL="2706688" indent="-26193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2000">
          <a:solidFill>
            <a:schemeClr val="bg1"/>
          </a:solidFill>
          <a:latin typeface="+mn-lt"/>
        </a:defRPr>
      </a:lvl7pPr>
      <a:lvl8pPr marL="3163888" indent="-26193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2000">
          <a:solidFill>
            <a:schemeClr val="bg1"/>
          </a:solidFill>
          <a:latin typeface="+mn-lt"/>
        </a:defRPr>
      </a:lvl8pPr>
      <a:lvl9pPr marL="3621088" indent="-261938" algn="l" rtl="0" fontAlgn="base">
        <a:spcBef>
          <a:spcPct val="25000"/>
        </a:spcBef>
        <a:spcAft>
          <a:spcPct val="0"/>
        </a:spcAft>
        <a:buFont typeface="Arial" charset="0"/>
        <a:buChar char="–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geospatial/oapi_common/blob/master/standard/openapi/schemas/collections.ya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geospatial/oapi_common/blob/master/standard/openapi/schemas/collectionInfo.ya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geospatial/oapi_common/blob/master/standard/openapi/schemas/extent.ya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geospatial/oapi_common/blob/master/standard/openapi/schemas/landingPage.ya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portal.ogc.org/files/?artifact_id=82058&amp;version=1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geospatial/oapi_common/blob/master/standard/openapi/schemas/confClasses.ya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8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1752600"/>
            <a:ext cx="7772400" cy="3352800"/>
          </a:xfrm>
        </p:spPr>
        <p:txBody>
          <a:bodyPr/>
          <a:lstStyle/>
          <a:p>
            <a:pPr>
              <a:lnSpc>
                <a:spcPct val="120000"/>
              </a:lnSpc>
              <a:defRPr/>
            </a:pPr>
            <a:r>
              <a:rPr lang="en-US" dirty="0"/>
              <a:t>Introduction to </a:t>
            </a:r>
            <a:br>
              <a:rPr lang="en-US" dirty="0"/>
            </a:br>
            <a:r>
              <a:rPr lang="en-US" dirty="0"/>
              <a:t>OGC API Common</a:t>
            </a:r>
            <a:br>
              <a:rPr lang="en-US" sz="1600" b="1" dirty="0">
                <a:effectLst/>
              </a:rPr>
            </a:br>
            <a:r>
              <a:rPr lang="en-US" sz="1800" b="1" dirty="0">
                <a:effectLst/>
              </a:rPr>
              <a:t>16 April 2020</a:t>
            </a:r>
            <a:endParaRPr lang="en-US" sz="2000" dirty="0">
              <a:latin typeface="+mn-lt"/>
            </a:endParaRP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5029200"/>
            <a:ext cx="6553200" cy="1371600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altLang="en-US" dirty="0">
                <a:cs typeface="Arial" pitchFamily="34" charset="0"/>
              </a:rPr>
              <a:t>Open Geospatial Consortium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1pPr>
            <a:lvl2pPr marL="742950" indent="-28575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2pPr>
            <a:lvl3pPr marL="11430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3pPr>
            <a:lvl4pPr marL="16002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4pPr>
            <a:lvl5pPr marL="2057400" indent="-228600" eaLnBrk="0" hangingPunct="0"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000" b="1">
                <a:solidFill>
                  <a:schemeClr val="tx1"/>
                </a:solidFill>
                <a:latin typeface="CG Times" charset="0"/>
                <a:ea typeface="MS PGothic" pitchFamily="34" charset="-128"/>
              </a:defRPr>
            </a:lvl9pPr>
          </a:lstStyle>
          <a:p>
            <a:pPr>
              <a:defRPr/>
            </a:pPr>
            <a:r>
              <a:rPr lang="en-US" sz="900" b="0">
                <a:solidFill>
                  <a:srgbClr val="092E5C"/>
                </a:solidFill>
                <a:latin typeface="Arial" pitchFamily="34" charset="0"/>
              </a:rPr>
              <a:t>Copyright © 2019 Open Geospatial Consortium</a:t>
            </a:r>
            <a:endParaRPr lang="en-US" sz="900" b="0" dirty="0">
              <a:solidFill>
                <a:srgbClr val="092E5C"/>
              </a:solidFill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504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FFFB4-A121-43C3-98DE-9326511AC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066925"/>
            <a:ext cx="7772400" cy="1362075"/>
          </a:xfrm>
        </p:spPr>
        <p:txBody>
          <a:bodyPr/>
          <a:lstStyle/>
          <a:p>
            <a:pPr algn="ctr"/>
            <a:r>
              <a:rPr lang="en-US" dirty="0"/>
              <a:t>Part 2: collections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191291-1B0A-4870-975C-9AEB25368B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327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780C8-45F4-0E44-88E3-2B52C1AE3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04B7C-2DDC-0841-989F-DF318D2BD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109" y="1279525"/>
            <a:ext cx="8184165" cy="1920875"/>
          </a:xfrm>
        </p:spPr>
        <p:txBody>
          <a:bodyPr/>
          <a:lstStyle/>
          <a:p>
            <a:pPr marL="0" indent="0" algn="ctr">
              <a:buNone/>
            </a:pPr>
            <a:r>
              <a:rPr lang="en-US" sz="2000" dirty="0"/>
              <a:t>This standard provides a common connection between the API landing page and resource-specific details. That connection includes metadata which describes the hosted resources, common parameters for selecting subsets of the hosted resources, and URI templates for identifying the above.</a:t>
            </a:r>
            <a:endParaRPr lang="en-GB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36732-0814-6F4F-BA46-BEFA740464F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Copyright © 2019 Open Geospatial Consortium</a:t>
            </a:r>
            <a:endParaRPr lang="en-US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B000E8-5412-4D04-A328-0A62ABCD3997}"/>
              </a:ext>
            </a:extLst>
          </p:cNvPr>
          <p:cNvSpPr txBox="1"/>
          <p:nvPr/>
        </p:nvSpPr>
        <p:spPr>
          <a:xfrm>
            <a:off x="685800" y="4267200"/>
            <a:ext cx="8001000" cy="1219200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txBody>
          <a:bodyPr wrap="square" rtlCol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dirty="0"/>
              <a:t>Remember: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dirty="0"/>
              <a:t>This standard is still in-work.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0" dirty="0"/>
              <a:t>This is a separate conformance class from the Core.  </a:t>
            </a:r>
          </a:p>
        </p:txBody>
      </p:sp>
    </p:spTree>
    <p:extLst>
      <p:ext uri="{BB962C8B-B14F-4D97-AF65-F5344CB8AC3E}">
        <p14:creationId xmlns:p14="http://schemas.microsoft.com/office/powerpoint/2010/main" val="2184518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153A7-D0F4-41E4-9C20-DD735DAB0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3E7D1-2FD2-40CC-94AB-2E2895A06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075" y="1279525"/>
            <a:ext cx="8458200" cy="3368675"/>
          </a:xfrm>
        </p:spPr>
        <p:txBody>
          <a:bodyPr/>
          <a:lstStyle/>
          <a:p>
            <a:r>
              <a:rPr lang="en-US" dirty="0"/>
              <a:t>The starting point for the resource-specific paths</a:t>
            </a:r>
          </a:p>
          <a:p>
            <a:r>
              <a:rPr lang="en-US" dirty="0"/>
              <a:t>Returned by:</a:t>
            </a:r>
          </a:p>
          <a:p>
            <a:pPr lvl="1"/>
            <a:r>
              <a:rPr lang="en-US" dirty="0"/>
              <a:t>“GET /collections”</a:t>
            </a:r>
          </a:p>
          <a:p>
            <a:pPr lvl="1"/>
            <a:r>
              <a:rPr lang="en-US" dirty="0"/>
              <a:t>Following the “data” link from the landing page</a:t>
            </a:r>
          </a:p>
          <a:p>
            <a:r>
              <a:rPr lang="en-US" dirty="0"/>
              <a:t>Returned document contains:</a:t>
            </a:r>
          </a:p>
          <a:p>
            <a:pPr lvl="1"/>
            <a:r>
              <a:rPr lang="en-US" dirty="0"/>
              <a:t>A link to itself</a:t>
            </a:r>
          </a:p>
          <a:p>
            <a:pPr lvl="1"/>
            <a:r>
              <a:rPr lang="en-US" dirty="0"/>
              <a:t>A link to each alternate encoding of the document</a:t>
            </a:r>
          </a:p>
          <a:p>
            <a:pPr lvl="1"/>
            <a:r>
              <a:rPr lang="en-US" dirty="0"/>
              <a:t>An array of Collection Metadata records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401937-6F7F-4BAD-9744-E6D3A27CF2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5B4AE2-9B8D-4868-9925-FB941FDDB4DF}"/>
              </a:ext>
            </a:extLst>
          </p:cNvPr>
          <p:cNvSpPr txBox="1"/>
          <p:nvPr/>
        </p:nvSpPr>
        <p:spPr>
          <a:xfrm>
            <a:off x="3168845" y="4800600"/>
            <a:ext cx="2806310" cy="533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dirty="0">
                <a:hlinkClick r:id="rId2"/>
              </a:rPr>
              <a:t>Collections Schema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96790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153A7-D0F4-41E4-9C20-DD735DAB0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3E7D1-2FD2-40CC-94AB-2E2895A06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075" y="1279525"/>
            <a:ext cx="8458200" cy="3765550"/>
          </a:xfrm>
        </p:spPr>
        <p:txBody>
          <a:bodyPr/>
          <a:lstStyle/>
          <a:p>
            <a:r>
              <a:rPr lang="en-US" sz="2000" dirty="0"/>
              <a:t>Describes a collection</a:t>
            </a:r>
          </a:p>
          <a:p>
            <a:r>
              <a:rPr lang="en-US" sz="2000" dirty="0"/>
              <a:t>Included in the Collections response</a:t>
            </a:r>
          </a:p>
          <a:p>
            <a:r>
              <a:rPr lang="en-US" sz="2000" dirty="0"/>
              <a:t>Also returned by:</a:t>
            </a:r>
          </a:p>
          <a:p>
            <a:pPr lvl="1"/>
            <a:r>
              <a:rPr lang="en-US" sz="1600" dirty="0"/>
              <a:t>“GET /collections/{</a:t>
            </a:r>
            <a:r>
              <a:rPr lang="en-US" sz="1600" dirty="0" err="1"/>
              <a:t>collectionId</a:t>
            </a:r>
            <a:r>
              <a:rPr lang="en-US" sz="1600" dirty="0"/>
              <a:t>}”</a:t>
            </a:r>
          </a:p>
          <a:p>
            <a:r>
              <a:rPr lang="en-US" sz="2000" dirty="0"/>
              <a:t>Metadata includes:</a:t>
            </a:r>
          </a:p>
          <a:p>
            <a:pPr lvl="1"/>
            <a:r>
              <a:rPr lang="en-US" sz="1800" dirty="0"/>
              <a:t>A local identifier for the collection that is unique for the dataset</a:t>
            </a:r>
          </a:p>
          <a:p>
            <a:pPr lvl="1"/>
            <a:r>
              <a:rPr lang="en-US" sz="1800" dirty="0"/>
              <a:t>A list of coordinate reference systems (CRS) in which geometries may be returned by the server </a:t>
            </a:r>
          </a:p>
          <a:p>
            <a:pPr lvl="1"/>
            <a:r>
              <a:rPr lang="en-US" sz="1800" dirty="0"/>
              <a:t>An optional title and description for the collection</a:t>
            </a:r>
          </a:p>
          <a:p>
            <a:pPr lvl="1"/>
            <a:r>
              <a:rPr lang="en-US" sz="1800" dirty="0"/>
              <a:t>An optional extent that can be used to provide an indication of the spatial and temporal extent of the collection - typically derived from the data.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401937-6F7F-4BAD-9744-E6D3A27CF2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5B4AE2-9B8D-4868-9925-FB941FDDB4DF}"/>
              </a:ext>
            </a:extLst>
          </p:cNvPr>
          <p:cNvSpPr txBox="1"/>
          <p:nvPr/>
        </p:nvSpPr>
        <p:spPr>
          <a:xfrm>
            <a:off x="2439194" y="5045075"/>
            <a:ext cx="4265612" cy="533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dirty="0">
                <a:hlinkClick r:id="rId2"/>
              </a:rPr>
              <a:t>Collection Metadata Schema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0717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BDAB1-BC63-4003-B5B7-B6484CC8F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6A48C-3289-4ED8-93C7-96CD0414C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075" y="1279525"/>
            <a:ext cx="8458200" cy="2606675"/>
          </a:xfrm>
        </p:spPr>
        <p:txBody>
          <a:bodyPr/>
          <a:lstStyle/>
          <a:p>
            <a:r>
              <a:rPr lang="en-US" dirty="0"/>
              <a:t>Defines a spatial-temporal boundary for the collection</a:t>
            </a:r>
          </a:p>
          <a:p>
            <a:r>
              <a:rPr lang="en-US" dirty="0"/>
              <a:t>Spatial extent is a bounding box.</a:t>
            </a:r>
          </a:p>
          <a:p>
            <a:r>
              <a:rPr lang="en-US" dirty="0"/>
              <a:t>Temporal extent is a date-time or a period.</a:t>
            </a:r>
          </a:p>
          <a:p>
            <a:r>
              <a:rPr lang="en-US" dirty="0"/>
              <a:t>May include spatial and temporal CRS.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89E38-DB6A-4A9D-9FB4-70E493B16E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87CAE9-2F15-4CF7-8B5B-4506B5DCA7A8}"/>
              </a:ext>
            </a:extLst>
          </p:cNvPr>
          <p:cNvSpPr txBox="1"/>
          <p:nvPr/>
        </p:nvSpPr>
        <p:spPr>
          <a:xfrm>
            <a:off x="3333750" y="4114800"/>
            <a:ext cx="2476500" cy="4572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dirty="0">
                <a:hlinkClick r:id="rId2"/>
              </a:rPr>
              <a:t>Extent Schema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6206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DA3AE-4829-4841-9534-71037C2D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API Common- Features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302FE9-C11C-064D-8152-5B9A5C9E90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74" y="1406769"/>
            <a:ext cx="8457453" cy="377990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6FF4A3-CF19-0E42-BF22-C31CA80168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Copyright © 2019 Open Geospatial Consortium</a:t>
            </a:r>
            <a:endParaRPr lang="en-US" alt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8DCCB1-D670-BB40-89F4-E99CB52D5866}"/>
              </a:ext>
            </a:extLst>
          </p:cNvPr>
          <p:cNvGrpSpPr/>
          <p:nvPr/>
        </p:nvGrpSpPr>
        <p:grpSpPr>
          <a:xfrm>
            <a:off x="380999" y="3619311"/>
            <a:ext cx="8311417" cy="697523"/>
            <a:chOff x="380999" y="3619311"/>
            <a:chExt cx="8311417" cy="697523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EE0A37AE-9FFA-0E46-97DA-77D7724593CD}"/>
                </a:ext>
              </a:extLst>
            </p:cNvPr>
            <p:cNvSpPr/>
            <p:nvPr/>
          </p:nvSpPr>
          <p:spPr bwMode="auto">
            <a:xfrm>
              <a:off x="380999" y="3619311"/>
              <a:ext cx="8311417" cy="697523"/>
            </a:xfrm>
            <a:prstGeom prst="roundRect">
              <a:avLst/>
            </a:prstGeom>
            <a:noFill/>
            <a:ln w="38100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B82E418-E1AA-B34C-8B63-534D159734B4}"/>
                </a:ext>
              </a:extLst>
            </p:cNvPr>
            <p:cNvSpPr/>
            <p:nvPr/>
          </p:nvSpPr>
          <p:spPr>
            <a:xfrm>
              <a:off x="5797061" y="3759116"/>
              <a:ext cx="2819400" cy="523220"/>
            </a:xfrm>
            <a:prstGeom prst="rect">
              <a:avLst/>
            </a:prstGeom>
            <a:solidFill>
              <a:srgbClr val="FFFFFF">
                <a:alpha val="90000"/>
              </a:srgbClr>
            </a:solidFill>
            <a:ln>
              <a:solidFill>
                <a:srgbClr val="FFC000"/>
              </a:solidFill>
            </a:ln>
          </p:spPr>
          <p:txBody>
            <a:bodyPr wrap="square">
              <a:spAutoFit/>
            </a:bodyPr>
            <a:lstStyle/>
            <a:p>
              <a:pPr algn="r"/>
              <a:r>
                <a:rPr lang="en-GB" sz="1400" b="0" dirty="0">
                  <a:solidFill>
                    <a:srgbClr val="00B050"/>
                  </a:solidFill>
                  <a:latin typeface="+mn-lt"/>
                </a:rPr>
                <a:t>a dataset with a sub-division into </a:t>
              </a:r>
            </a:p>
            <a:p>
              <a:pPr algn="r"/>
              <a:r>
                <a:rPr lang="en-GB" sz="1400" b="0" dirty="0">
                  <a:solidFill>
                    <a:srgbClr val="00B050"/>
                  </a:solidFill>
                  <a:latin typeface="+mn-lt"/>
                </a:rPr>
                <a:t>named collections of features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5299C21-C6B2-D944-B83F-C6A5044B4EBE}"/>
              </a:ext>
            </a:extLst>
          </p:cNvPr>
          <p:cNvGrpSpPr/>
          <p:nvPr/>
        </p:nvGrpSpPr>
        <p:grpSpPr>
          <a:xfrm>
            <a:off x="380999" y="2323911"/>
            <a:ext cx="8311417" cy="1295400"/>
            <a:chOff x="380999" y="2323911"/>
            <a:chExt cx="8311417" cy="1295400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789A10EA-C740-E940-9816-DFEF720F28A8}"/>
                </a:ext>
              </a:extLst>
            </p:cNvPr>
            <p:cNvSpPr/>
            <p:nvPr/>
          </p:nvSpPr>
          <p:spPr bwMode="auto">
            <a:xfrm>
              <a:off x="380999" y="2323911"/>
              <a:ext cx="8311417" cy="1295400"/>
            </a:xfrm>
            <a:prstGeom prst="roundRect">
              <a:avLst/>
            </a:prstGeom>
            <a:noFill/>
            <a:ln w="381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EE048A7-2C60-6F42-98A7-EACBD55DFB33}"/>
                </a:ext>
              </a:extLst>
            </p:cNvPr>
            <p:cNvSpPr/>
            <p:nvPr/>
          </p:nvSpPr>
          <p:spPr>
            <a:xfrm>
              <a:off x="7162800" y="2400111"/>
              <a:ext cx="1386376" cy="685800"/>
            </a:xfrm>
            <a:prstGeom prst="rect">
              <a:avLst/>
            </a:prstGeom>
            <a:solidFill>
              <a:srgbClr val="FFFFFF">
                <a:alpha val="75000"/>
              </a:srgbClr>
            </a:solidFill>
          </p:spPr>
          <p:txBody>
            <a:bodyPr wrap="square" lIns="90000">
              <a:noAutofit/>
            </a:bodyPr>
            <a:lstStyle/>
            <a:p>
              <a:pPr algn="r"/>
              <a:r>
                <a:rPr lang="en-GB" sz="1400" b="0" dirty="0">
                  <a:solidFill>
                    <a:srgbClr val="00B050"/>
                  </a:solidFill>
                  <a:latin typeface="+mn-lt"/>
                </a:rPr>
                <a:t>information </a:t>
              </a:r>
            </a:p>
            <a:p>
              <a:pPr algn="r"/>
              <a:r>
                <a:rPr lang="en-GB" sz="1400" b="0" dirty="0">
                  <a:solidFill>
                    <a:srgbClr val="00B050"/>
                  </a:solidFill>
                  <a:latin typeface="+mn-lt"/>
                </a:rPr>
                <a:t>about the API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D1EBD2C-7951-794D-A31E-B750BFCC357F}"/>
              </a:ext>
            </a:extLst>
          </p:cNvPr>
          <p:cNvGrpSpPr/>
          <p:nvPr/>
        </p:nvGrpSpPr>
        <p:grpSpPr>
          <a:xfrm>
            <a:off x="375382" y="4316833"/>
            <a:ext cx="8311417" cy="1540945"/>
            <a:chOff x="375382" y="4316833"/>
            <a:chExt cx="8311417" cy="154094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9BED628F-2065-8E4A-9812-A1074FB43292}"/>
                </a:ext>
              </a:extLst>
            </p:cNvPr>
            <p:cNvSpPr/>
            <p:nvPr/>
          </p:nvSpPr>
          <p:spPr bwMode="auto">
            <a:xfrm>
              <a:off x="375382" y="4316833"/>
              <a:ext cx="8311417" cy="994695"/>
            </a:xfrm>
            <a:prstGeom prst="roundRect">
              <a:avLst/>
            </a:prstGeom>
            <a:noFill/>
            <a:ln w="381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0D426AF-F8D0-4845-851C-C084FEFFE49F}"/>
                </a:ext>
              </a:extLst>
            </p:cNvPr>
            <p:cNvSpPr/>
            <p:nvPr/>
          </p:nvSpPr>
          <p:spPr>
            <a:xfrm>
              <a:off x="7162800" y="4987934"/>
              <a:ext cx="1386376" cy="307777"/>
            </a:xfrm>
            <a:prstGeom prst="rect">
              <a:avLst/>
            </a:prstGeom>
            <a:solidFill>
              <a:srgbClr val="FFFFFF">
                <a:alpha val="75000"/>
              </a:srgbClr>
            </a:solidFill>
          </p:spPr>
          <p:txBody>
            <a:bodyPr wrap="square">
              <a:spAutoFit/>
            </a:bodyPr>
            <a:lstStyle/>
            <a:p>
              <a:pPr algn="r"/>
              <a:r>
                <a:rPr lang="en-GB" sz="1400" b="0" dirty="0">
                  <a:solidFill>
                    <a:srgbClr val="FF0000"/>
                  </a:solidFill>
                  <a:latin typeface="+mn-lt"/>
                </a:rPr>
                <a:t>the features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5CCAD7D-166E-2442-97EB-5BEB2E049A49}"/>
                </a:ext>
              </a:extLst>
            </p:cNvPr>
            <p:cNvSpPr/>
            <p:nvPr/>
          </p:nvSpPr>
          <p:spPr>
            <a:xfrm>
              <a:off x="1414725" y="5488446"/>
              <a:ext cx="631454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1800" b="0" dirty="0">
                  <a:latin typeface="+mn-lt"/>
                </a:rPr>
                <a:t>Only the feature resources are specific to a “feature service”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5432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6EB83-83B5-4CD3-95DA-BD5FF9A12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598487"/>
          </a:xfrm>
        </p:spPr>
        <p:txBody>
          <a:bodyPr/>
          <a:lstStyle/>
          <a:p>
            <a:pPr algn="ctr"/>
            <a:r>
              <a:rPr lang="en-US" sz="2400" cap="none" dirty="0">
                <a:latin typeface="+mn-lt"/>
              </a:rPr>
              <a:t>cheazel@wiscenterprises.com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56A63C-BDC3-4784-B57B-9718A2BD1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598487"/>
          </a:xfrm>
        </p:spPr>
        <p:txBody>
          <a:bodyPr/>
          <a:lstStyle/>
          <a:p>
            <a:pPr algn="ctr"/>
            <a:r>
              <a:rPr lang="en-US" sz="3200" b="1" dirty="0"/>
              <a:t>Questions?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F459DC-6F46-4024-98E5-76B14B8A649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575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7271D-FE10-422D-A2AF-67BC833C3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1782C0-8E66-4439-802C-E1373EE56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OGC API-Common is a family of standards</a:t>
            </a:r>
          </a:p>
          <a:p>
            <a:pPr lvl="1"/>
            <a:r>
              <a:rPr lang="en-US" dirty="0"/>
              <a:t>Core (mature draft)</a:t>
            </a:r>
          </a:p>
          <a:p>
            <a:pPr lvl="1"/>
            <a:r>
              <a:rPr lang="en-US" dirty="0"/>
              <a:t>Collections (in-work)</a:t>
            </a:r>
          </a:p>
          <a:p>
            <a:pPr lvl="1"/>
            <a:r>
              <a:rPr lang="en-US" dirty="0" err="1"/>
              <a:t>Crs</a:t>
            </a:r>
            <a:r>
              <a:rPr lang="en-US" dirty="0"/>
              <a:t> (proposed)</a:t>
            </a:r>
          </a:p>
          <a:p>
            <a:pPr lvl="1"/>
            <a:r>
              <a:rPr lang="en-US" dirty="0"/>
              <a:t>Others as identified</a:t>
            </a:r>
          </a:p>
          <a:p>
            <a:r>
              <a:rPr lang="en-US" dirty="0"/>
              <a:t>This family of standards define API modules which can be used to build OGC API standards.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2425B1-FDC9-479D-8BB4-355536E007B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814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FFFB4-A121-43C3-98DE-9326511AC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066925"/>
            <a:ext cx="7772400" cy="1362075"/>
          </a:xfrm>
        </p:spPr>
        <p:txBody>
          <a:bodyPr/>
          <a:lstStyle/>
          <a:p>
            <a:pPr algn="ctr"/>
            <a:r>
              <a:rPr lang="en-US" dirty="0"/>
              <a:t>Part 1: The core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191291-1B0A-4870-975C-9AEB25368B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196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780C8-45F4-0E44-88E3-2B52C1AE3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Scope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04B7C-2DDC-0841-989F-DF318D2BD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109" y="1279525"/>
            <a:ext cx="8184165" cy="344487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This specification identifies resources, captures compliance classes, and specifies requirements which are applicable to all OGC API standards.  It should be included as a normative reference by all such standards.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436732-0814-6F4F-BA46-BEFA740464F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Copyright © 2019 Open Geospatial Consortium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395489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CD5FE-8F93-4553-8EB2-BA8571F13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Landing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5A1670-4C30-43C9-BA35-F2A51F645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starting point for navigating an API</a:t>
            </a:r>
          </a:p>
          <a:p>
            <a:r>
              <a:rPr lang="en-US" dirty="0"/>
              <a:t>Returned by “GET /”</a:t>
            </a:r>
          </a:p>
          <a:p>
            <a:r>
              <a:rPr lang="en-US" dirty="0"/>
              <a:t>Provides links to</a:t>
            </a:r>
          </a:p>
          <a:p>
            <a:pPr lvl="1"/>
            <a:r>
              <a:rPr lang="en-US" dirty="0"/>
              <a:t>The `API definition` (path `/</a:t>
            </a:r>
            <a:r>
              <a:rPr lang="en-US" dirty="0" err="1"/>
              <a:t>api</a:t>
            </a:r>
            <a:r>
              <a:rPr lang="en-US" dirty="0"/>
              <a:t>`),</a:t>
            </a:r>
          </a:p>
          <a:p>
            <a:pPr lvl="1"/>
            <a:r>
              <a:rPr lang="en-US" dirty="0"/>
              <a:t>The `Conformance` statements (path `/conformance`),</a:t>
            </a:r>
          </a:p>
          <a:p>
            <a:endParaRPr lang="en-US" dirty="0"/>
          </a:p>
          <a:p>
            <a:endParaRPr lang="en-US" sz="2000" dirty="0"/>
          </a:p>
          <a:p>
            <a:endParaRPr lang="en-US" sz="1000" dirty="0"/>
          </a:p>
          <a:p>
            <a:endParaRPr lang="en-US" sz="1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C8906F-55C8-4647-8F4E-9BFC6A02FF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E992B9-327E-4F33-8270-16B8C88E3895}"/>
              </a:ext>
            </a:extLst>
          </p:cNvPr>
          <p:cNvSpPr txBox="1"/>
          <p:nvPr/>
        </p:nvSpPr>
        <p:spPr>
          <a:xfrm>
            <a:off x="2973388" y="3729758"/>
            <a:ext cx="2819400" cy="48571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>
                <a:hlinkClick r:id="rId2"/>
              </a:rPr>
              <a:t>Landing Page Schema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86354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Landing Page Example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838200" y="846942"/>
            <a:ext cx="7848600" cy="5553857"/>
          </a:xfrm>
        </p:spPr>
        <p:txBody>
          <a:bodyPr/>
          <a:lstStyle/>
          <a:p>
            <a:r>
              <a:rPr lang="es-ES" sz="1200" dirty="0"/>
              <a:t>{</a:t>
            </a:r>
          </a:p>
          <a:p>
            <a:r>
              <a:rPr lang="es-ES" sz="1200" dirty="0"/>
              <a:t>  "</a:t>
            </a:r>
            <a:r>
              <a:rPr lang="es-ES" sz="1200" dirty="0" err="1"/>
              <a:t>title</a:t>
            </a:r>
            <a:r>
              <a:rPr lang="es-ES" sz="1200" dirty="0"/>
              <a:t>": "</a:t>
            </a:r>
            <a:r>
              <a:rPr lang="es-ES" sz="1200" dirty="0" err="1"/>
              <a:t>Buildings</a:t>
            </a:r>
            <a:r>
              <a:rPr lang="es-ES" sz="1200" dirty="0"/>
              <a:t> in Bonn",</a:t>
            </a:r>
          </a:p>
          <a:p>
            <a:r>
              <a:rPr lang="es-ES" sz="1200" dirty="0"/>
              <a:t>  "</a:t>
            </a:r>
            <a:r>
              <a:rPr lang="es-ES" sz="1200" dirty="0" err="1"/>
              <a:t>description</a:t>
            </a:r>
            <a:r>
              <a:rPr lang="es-ES" sz="1200" dirty="0"/>
              <a:t>": "Access </a:t>
            </a:r>
            <a:r>
              <a:rPr lang="es-ES" sz="1200" dirty="0" err="1"/>
              <a:t>to</a:t>
            </a:r>
            <a:r>
              <a:rPr lang="es-ES" sz="1200" dirty="0"/>
              <a:t> data </a:t>
            </a:r>
            <a:r>
              <a:rPr lang="es-ES" sz="1200" dirty="0" err="1"/>
              <a:t>about</a:t>
            </a:r>
            <a:r>
              <a:rPr lang="es-ES" sz="1200" dirty="0"/>
              <a:t> </a:t>
            </a:r>
            <a:r>
              <a:rPr lang="es-ES" sz="1200" dirty="0" err="1"/>
              <a:t>buildings</a:t>
            </a:r>
            <a:r>
              <a:rPr lang="es-ES" sz="1200" dirty="0"/>
              <a:t> in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city</a:t>
            </a:r>
            <a:r>
              <a:rPr lang="es-ES" sz="1200" dirty="0"/>
              <a:t> of Bonn </a:t>
            </a:r>
            <a:r>
              <a:rPr lang="es-ES" sz="1200" dirty="0" err="1"/>
              <a:t>via</a:t>
            </a:r>
            <a:r>
              <a:rPr lang="es-ES" sz="1200" dirty="0"/>
              <a:t> a Web API </a:t>
            </a:r>
            <a:r>
              <a:rPr lang="es-ES" sz="1200" dirty="0" err="1"/>
              <a:t>that</a:t>
            </a:r>
            <a:r>
              <a:rPr lang="es-ES" sz="1200" dirty="0"/>
              <a:t> </a:t>
            </a:r>
            <a:r>
              <a:rPr lang="es-ES" sz="1200" dirty="0" err="1"/>
              <a:t>conforms</a:t>
            </a:r>
            <a:r>
              <a:rPr lang="es-ES" sz="1200" dirty="0"/>
              <a:t> </a:t>
            </a:r>
            <a:r>
              <a:rPr lang="es-ES" sz="1200" dirty="0" err="1"/>
              <a:t>to</a:t>
            </a:r>
            <a:r>
              <a:rPr lang="es-ES" sz="1200" dirty="0"/>
              <a:t> </a:t>
            </a:r>
            <a:r>
              <a:rPr lang="es-ES" sz="1200" dirty="0" err="1"/>
              <a:t>the</a:t>
            </a:r>
            <a:r>
              <a:rPr lang="es-ES" sz="1200" dirty="0"/>
              <a:t> OGC API </a:t>
            </a:r>
            <a:r>
              <a:rPr lang="es-ES" sz="1200" dirty="0" err="1"/>
              <a:t>Features</a:t>
            </a:r>
            <a:r>
              <a:rPr lang="es-ES" sz="1200" dirty="0"/>
              <a:t> </a:t>
            </a:r>
            <a:r>
              <a:rPr lang="es-ES" sz="1200" dirty="0" err="1"/>
              <a:t>specification</a:t>
            </a:r>
            <a:r>
              <a:rPr lang="es-ES" sz="1200" dirty="0"/>
              <a:t>.",</a:t>
            </a:r>
          </a:p>
          <a:p>
            <a:r>
              <a:rPr lang="es-ES" sz="1200" dirty="0"/>
              <a:t>  "links": [</a:t>
            </a:r>
          </a:p>
          <a:p>
            <a:r>
              <a:rPr lang="es-ES" sz="1200" dirty="0"/>
              <a:t>    {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href</a:t>
            </a:r>
            <a:r>
              <a:rPr lang="es-ES" sz="1200" dirty="0"/>
              <a:t>": "http://data.example.org/?f=html",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rel</a:t>
            </a:r>
            <a:r>
              <a:rPr lang="es-ES" sz="1200" dirty="0"/>
              <a:t>": "</a:t>
            </a:r>
            <a:r>
              <a:rPr lang="es-ES" sz="1200" dirty="0" err="1"/>
              <a:t>alternate</a:t>
            </a:r>
            <a:r>
              <a:rPr lang="es-ES" sz="1200" dirty="0"/>
              <a:t>",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type</a:t>
            </a:r>
            <a:r>
              <a:rPr lang="es-ES" sz="1200" dirty="0"/>
              <a:t>": "</a:t>
            </a:r>
            <a:r>
              <a:rPr lang="es-ES" sz="1200" dirty="0" err="1"/>
              <a:t>text</a:t>
            </a:r>
            <a:r>
              <a:rPr lang="es-ES" sz="1200" dirty="0"/>
              <a:t>/</a:t>
            </a:r>
            <a:r>
              <a:rPr lang="es-ES" sz="1200" dirty="0" err="1"/>
              <a:t>html</a:t>
            </a:r>
            <a:r>
              <a:rPr lang="es-ES" sz="1200" dirty="0"/>
              <a:t>",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title</a:t>
            </a:r>
            <a:r>
              <a:rPr lang="es-ES" sz="1200" dirty="0"/>
              <a:t>": "</a:t>
            </a:r>
            <a:r>
              <a:rPr lang="es-ES" sz="1200" dirty="0" err="1"/>
              <a:t>this</a:t>
            </a:r>
            <a:r>
              <a:rPr lang="es-ES" sz="1200" dirty="0"/>
              <a:t> </a:t>
            </a:r>
            <a:r>
              <a:rPr lang="es-ES" sz="1200" dirty="0" err="1"/>
              <a:t>document</a:t>
            </a:r>
            <a:r>
              <a:rPr lang="es-ES" sz="1200" dirty="0"/>
              <a:t> in HTML",</a:t>
            </a:r>
          </a:p>
          <a:p>
            <a:r>
              <a:rPr lang="es-ES" sz="1200" dirty="0"/>
              <a:t>    },</a:t>
            </a:r>
          </a:p>
          <a:p>
            <a:r>
              <a:rPr lang="es-ES" sz="1200" dirty="0"/>
              <a:t>    {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href</a:t>
            </a:r>
            <a:r>
              <a:rPr lang="es-ES" sz="1200" dirty="0"/>
              <a:t>": "http://data.example.org/api?f=json",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rel</a:t>
            </a:r>
            <a:r>
              <a:rPr lang="es-ES" sz="1200" dirty="0"/>
              <a:t>": "</a:t>
            </a:r>
            <a:r>
              <a:rPr lang="es-ES" sz="1200" dirty="0" err="1"/>
              <a:t>service-desc</a:t>
            </a:r>
            <a:r>
              <a:rPr lang="es-ES" sz="1200" dirty="0"/>
              <a:t>",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type</a:t>
            </a:r>
            <a:r>
              <a:rPr lang="es-ES" sz="1200" dirty="0"/>
              <a:t>": "</a:t>
            </a:r>
            <a:r>
              <a:rPr lang="es-ES" sz="1200" dirty="0" err="1"/>
              <a:t>application</a:t>
            </a:r>
            <a:r>
              <a:rPr lang="es-ES" sz="1200" dirty="0"/>
              <a:t>/</a:t>
            </a:r>
            <a:r>
              <a:rPr lang="es-ES" sz="1200" dirty="0" err="1"/>
              <a:t>vnd.oai.openapi+json;version</a:t>
            </a:r>
            <a:r>
              <a:rPr lang="es-ES" sz="1200" dirty="0"/>
              <a:t>=3.0",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title</a:t>
            </a:r>
            <a:r>
              <a:rPr lang="es-ES" sz="1200" dirty="0"/>
              <a:t>": "</a:t>
            </a:r>
            <a:r>
              <a:rPr lang="es-ES" sz="1200" dirty="0" err="1"/>
              <a:t>the</a:t>
            </a:r>
            <a:r>
              <a:rPr lang="es-ES" sz="1200" dirty="0"/>
              <a:t> API </a:t>
            </a:r>
            <a:r>
              <a:rPr lang="es-ES" sz="1200" dirty="0" err="1"/>
              <a:t>definition</a:t>
            </a:r>
            <a:r>
              <a:rPr lang="es-ES" sz="1200" dirty="0"/>
              <a:t> in </a:t>
            </a:r>
            <a:r>
              <a:rPr lang="es-ES" sz="1200" dirty="0" err="1"/>
              <a:t>OpenAPI</a:t>
            </a:r>
            <a:r>
              <a:rPr lang="es-ES" sz="1200" dirty="0"/>
              <a:t> 3.0 JSON",</a:t>
            </a:r>
          </a:p>
          <a:p>
            <a:r>
              <a:rPr lang="es-ES" sz="1200" dirty="0"/>
              <a:t>    },</a:t>
            </a:r>
          </a:p>
          <a:p>
            <a:r>
              <a:rPr lang="es-ES" sz="1200" dirty="0"/>
              <a:t>    {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href</a:t>
            </a:r>
            <a:r>
              <a:rPr lang="es-ES" sz="1200" dirty="0"/>
              <a:t>": "http://data.example.org/conformance?f=json",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rel</a:t>
            </a:r>
            <a:r>
              <a:rPr lang="es-ES" sz="1200" dirty="0"/>
              <a:t>": "</a:t>
            </a:r>
            <a:r>
              <a:rPr lang="es-ES" sz="1200" dirty="0" err="1"/>
              <a:t>conformance</a:t>
            </a:r>
            <a:r>
              <a:rPr lang="es-ES" sz="1200" dirty="0"/>
              <a:t>",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type</a:t>
            </a:r>
            <a:r>
              <a:rPr lang="es-ES" sz="1200" dirty="0"/>
              <a:t>": "</a:t>
            </a:r>
            <a:r>
              <a:rPr lang="es-ES" sz="1200" dirty="0" err="1"/>
              <a:t>application</a:t>
            </a:r>
            <a:r>
              <a:rPr lang="es-ES" sz="1200" dirty="0"/>
              <a:t>/</a:t>
            </a:r>
            <a:r>
              <a:rPr lang="es-ES" sz="1200" dirty="0" err="1"/>
              <a:t>json</a:t>
            </a:r>
            <a:r>
              <a:rPr lang="es-ES" sz="1200" dirty="0"/>
              <a:t>",</a:t>
            </a:r>
          </a:p>
          <a:p>
            <a:r>
              <a:rPr lang="es-ES" sz="1200" dirty="0"/>
              <a:t>      "</a:t>
            </a:r>
            <a:r>
              <a:rPr lang="es-ES" sz="1200" dirty="0" err="1"/>
              <a:t>title</a:t>
            </a:r>
            <a:r>
              <a:rPr lang="es-ES" sz="1200" dirty="0"/>
              <a:t>": "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list</a:t>
            </a:r>
            <a:r>
              <a:rPr lang="es-ES" sz="1200" dirty="0"/>
              <a:t> of </a:t>
            </a:r>
            <a:r>
              <a:rPr lang="es-ES" sz="1200" dirty="0" err="1"/>
              <a:t>conformance</a:t>
            </a:r>
            <a:r>
              <a:rPr lang="es-ES" sz="1200" dirty="0"/>
              <a:t> </a:t>
            </a:r>
            <a:r>
              <a:rPr lang="es-ES" sz="1200" dirty="0" err="1"/>
              <a:t>classes</a:t>
            </a:r>
            <a:r>
              <a:rPr lang="es-ES" sz="1200" dirty="0"/>
              <a:t> </a:t>
            </a:r>
            <a:r>
              <a:rPr lang="es-ES" sz="1200" dirty="0" err="1"/>
              <a:t>implemented</a:t>
            </a:r>
            <a:r>
              <a:rPr lang="es-ES" sz="1200" dirty="0"/>
              <a:t> </a:t>
            </a:r>
            <a:r>
              <a:rPr lang="es-ES" sz="1200" dirty="0" err="1"/>
              <a:t>by</a:t>
            </a:r>
            <a:r>
              <a:rPr lang="es-ES" sz="1200" dirty="0"/>
              <a:t> </a:t>
            </a:r>
            <a:r>
              <a:rPr lang="es-ES" sz="1200" dirty="0" err="1"/>
              <a:t>this</a:t>
            </a:r>
            <a:r>
              <a:rPr lang="es-ES" sz="1200" dirty="0"/>
              <a:t> API",</a:t>
            </a:r>
          </a:p>
          <a:p>
            <a:r>
              <a:rPr lang="es-ES" sz="1200" dirty="0"/>
              <a:t>    }</a:t>
            </a:r>
          </a:p>
          <a:p>
            <a:r>
              <a:rPr lang="es-ES" sz="1200" dirty="0"/>
              <a:t>  ]</a:t>
            </a:r>
          </a:p>
          <a:p>
            <a:r>
              <a:rPr lang="es-ES" sz="1200" dirty="0"/>
              <a:t>}</a:t>
            </a:r>
          </a:p>
          <a:p>
            <a:endParaRPr lang="es-ES" sz="9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2020 Open Geospatial Consortium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7332C-AFC7-4F14-B476-C2663471F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48157-121D-490A-AC6F-91ACE02CC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075" y="1279525"/>
            <a:ext cx="8458200" cy="2911475"/>
          </a:xfrm>
        </p:spPr>
        <p:txBody>
          <a:bodyPr/>
          <a:lstStyle/>
          <a:p>
            <a:r>
              <a:rPr lang="en-US" dirty="0"/>
              <a:t>Provides a detailed description of the API</a:t>
            </a:r>
          </a:p>
          <a:p>
            <a:r>
              <a:rPr lang="en-US" dirty="0"/>
              <a:t>Returned by:</a:t>
            </a:r>
          </a:p>
          <a:p>
            <a:pPr lvl="1"/>
            <a:r>
              <a:rPr lang="en-US" dirty="0"/>
              <a:t>“GET /</a:t>
            </a:r>
            <a:r>
              <a:rPr lang="en-US" dirty="0" err="1"/>
              <a:t>api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Following the “service-desc” link from the landing page OR</a:t>
            </a:r>
          </a:p>
          <a:p>
            <a:pPr lvl="1"/>
            <a:r>
              <a:rPr lang="en-US" dirty="0"/>
              <a:t>Following the “service-doc” link from the landing page </a:t>
            </a:r>
          </a:p>
          <a:p>
            <a:r>
              <a:rPr lang="en-US" dirty="0"/>
              <a:t>Only </a:t>
            </a:r>
            <a:r>
              <a:rPr lang="en-US" dirty="0" err="1"/>
              <a:t>OpenAPI</a:t>
            </a:r>
            <a:r>
              <a:rPr lang="en-US" dirty="0"/>
              <a:t> 3.0 is currently supported</a:t>
            </a:r>
          </a:p>
          <a:p>
            <a:r>
              <a:rPr lang="en-US" dirty="0"/>
              <a:t>Other options may be added in the future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9AA5E8-E488-4953-BA12-4D420BE300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TextBox 4">
            <a:hlinkClick r:id="rId2"/>
            <a:extLst>
              <a:ext uri="{FF2B5EF4-FFF2-40B4-BE49-F238E27FC236}">
                <a16:creationId xmlns:a16="http://schemas.microsoft.com/office/drawing/2014/main" id="{17B112E2-6056-4FA5-8D2B-13F2A01E412E}"/>
              </a:ext>
            </a:extLst>
          </p:cNvPr>
          <p:cNvSpPr txBox="1"/>
          <p:nvPr/>
        </p:nvSpPr>
        <p:spPr>
          <a:xfrm>
            <a:off x="2476500" y="4419600"/>
            <a:ext cx="4191000" cy="533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dirty="0" err="1">
                <a:hlinkClick r:id="rId2"/>
              </a:rPr>
              <a:t>OpenAPI</a:t>
            </a:r>
            <a:r>
              <a:rPr lang="en-US" sz="2400" dirty="0">
                <a:hlinkClick r:id="rId2"/>
              </a:rPr>
              <a:t> Introduction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48817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153A7-D0F4-41E4-9C20-DD735DAB0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3E7D1-2FD2-40CC-94AB-2E2895A06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075" y="1279525"/>
            <a:ext cx="8458200" cy="2835275"/>
          </a:xfrm>
        </p:spPr>
        <p:txBody>
          <a:bodyPr/>
          <a:lstStyle/>
          <a:p>
            <a:r>
              <a:rPr lang="en-US" dirty="0"/>
              <a:t>Identifies the conformance classes supported by this API</a:t>
            </a:r>
          </a:p>
          <a:p>
            <a:r>
              <a:rPr lang="en-US" dirty="0"/>
              <a:t>Returned by:</a:t>
            </a:r>
          </a:p>
          <a:p>
            <a:pPr lvl="1"/>
            <a:r>
              <a:rPr lang="en-US" dirty="0"/>
              <a:t>“GET /conformance”</a:t>
            </a:r>
          </a:p>
          <a:p>
            <a:pPr lvl="1"/>
            <a:r>
              <a:rPr lang="en-US" dirty="0"/>
              <a:t>Following the “conformance” link from the landing page </a:t>
            </a:r>
          </a:p>
          <a:p>
            <a:r>
              <a:rPr lang="en-US" dirty="0"/>
              <a:t>Returned document is a list of URIs for the conformance classes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401937-6F7F-4BAD-9744-E6D3A27CF2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2019 Open Geospatial Consortium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5B4AE2-9B8D-4868-9925-FB941FDDB4DF}"/>
              </a:ext>
            </a:extLst>
          </p:cNvPr>
          <p:cNvSpPr txBox="1"/>
          <p:nvPr/>
        </p:nvSpPr>
        <p:spPr>
          <a:xfrm>
            <a:off x="2971800" y="4305300"/>
            <a:ext cx="3200399" cy="533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dirty="0">
                <a:hlinkClick r:id="rId2"/>
              </a:rPr>
              <a:t>Conformance Schema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32931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Conformance Example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533400" y="1371600"/>
            <a:ext cx="7848600" cy="3267858"/>
          </a:xfrm>
        </p:spPr>
        <p:txBody>
          <a:bodyPr/>
          <a:lstStyle/>
          <a:p>
            <a:pPr marL="0" indent="0">
              <a:buNone/>
            </a:pPr>
            <a:r>
              <a:rPr lang="it-IT" sz="1800" dirty="0"/>
              <a:t>{</a:t>
            </a:r>
          </a:p>
          <a:p>
            <a:pPr marL="0" indent="0">
              <a:buNone/>
            </a:pPr>
            <a:r>
              <a:rPr lang="it-IT" sz="1800" dirty="0"/>
              <a:t>   "conformsTo": [</a:t>
            </a:r>
          </a:p>
          <a:p>
            <a:pPr marL="0" indent="0">
              <a:buNone/>
            </a:pPr>
            <a:r>
              <a:rPr lang="it-IT" sz="1800" dirty="0"/>
              <a:t>      "http://www.opengis.net/spec/ogcapi-features-1/1.0/conf/core",</a:t>
            </a:r>
          </a:p>
          <a:p>
            <a:pPr marL="0" indent="0">
              <a:buNone/>
            </a:pPr>
            <a:r>
              <a:rPr lang="it-IT" sz="1800" dirty="0"/>
              <a:t>      "http://www.opengis.net/spec/ogcapi-features-1/1.0/conf/oas30",</a:t>
            </a:r>
          </a:p>
          <a:p>
            <a:pPr marL="0" indent="0">
              <a:buNone/>
            </a:pPr>
            <a:r>
              <a:rPr lang="it-IT" sz="1800" dirty="0"/>
              <a:t>      "http://www.opengis.net/spec/ogcapi-features-1/1.0/conf/html",</a:t>
            </a:r>
          </a:p>
          <a:p>
            <a:pPr marL="0" indent="0">
              <a:buNone/>
            </a:pPr>
            <a:r>
              <a:rPr lang="it-IT" sz="1800" dirty="0"/>
              <a:t>      "http://www.opengis.net/spec/ogcapi-features-1/1.0/conf/geojson"</a:t>
            </a:r>
          </a:p>
          <a:p>
            <a:pPr marL="0" indent="0">
              <a:buNone/>
            </a:pPr>
            <a:r>
              <a:rPr lang="it-IT" sz="1800" dirty="0"/>
              <a:t>      "http://www.opengis.net/spec/ogcapi-features-1/1.0/conf/gmlsf0"</a:t>
            </a:r>
          </a:p>
          <a:p>
            <a:pPr marL="0" indent="0">
              <a:buNone/>
            </a:pPr>
            <a:r>
              <a:rPr lang="it-IT" sz="1800" dirty="0"/>
              <a:t>      ]</a:t>
            </a:r>
          </a:p>
          <a:p>
            <a:pPr marL="0" indent="0">
              <a:buNone/>
            </a:pPr>
            <a:r>
              <a:rPr lang="it-IT" sz="1800" dirty="0"/>
              <a:t>}</a:t>
            </a:r>
            <a:endParaRPr lang="es-ES" sz="1800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Copyright © 2020 Open Geospatial Consortium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597054"/>
      </p:ext>
    </p:extLst>
  </p:cSld>
  <p:clrMapOvr>
    <a:masterClrMapping/>
  </p:clrMapOvr>
</p:sld>
</file>

<file path=ppt/theme/theme1.xml><?xml version="1.0" encoding="utf-8"?>
<a:theme xmlns:a="http://schemas.openxmlformats.org/drawingml/2006/main" name="20140528_OGC_PowerPoint_presentation_template_pptx">
  <a:themeElements>
    <a:clrScheme name="">
      <a:dk1>
        <a:srgbClr val="000000"/>
      </a:dk1>
      <a:lt1>
        <a:srgbClr val="FFFFCC"/>
      </a:lt1>
      <a:dk2>
        <a:srgbClr val="092E5C"/>
      </a:dk2>
      <a:lt2>
        <a:srgbClr val="666633"/>
      </a:lt2>
      <a:accent1>
        <a:srgbClr val="339933"/>
      </a:accent1>
      <a:accent2>
        <a:srgbClr val="800000"/>
      </a:accent2>
      <a:accent3>
        <a:srgbClr val="FFFFE2"/>
      </a:accent3>
      <a:accent4>
        <a:srgbClr val="000000"/>
      </a:accent4>
      <a:accent5>
        <a:srgbClr val="ADCAAD"/>
      </a:accent5>
      <a:accent6>
        <a:srgbClr val="730000"/>
      </a:accent6>
      <a:hlink>
        <a:srgbClr val="0033CC"/>
      </a:hlink>
      <a:folHlink>
        <a:srgbClr val="FFCC66"/>
      </a:folHlink>
    </a:clrScheme>
    <a:fontScheme name="OGC_PowerPoint_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 rtlCol="0" anchor="ctr"/>
      <a:lstStyle>
        <a:defPPr algn="ctr">
          <a:defRPr/>
        </a:defPPr>
      </a:lstStyle>
    </a:spDef>
    <a:lnDef>
      <a:spPr bwMode="auto">
        <a:noFill/>
        <a:ln w="12700" cap="flat" cmpd="sng" algn="ctr">
          <a:solidFill>
            <a:srgbClr val="969696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none" rtlCol="0">
        <a:noAutofit/>
      </a:bodyPr>
      <a:lstStyle>
        <a:defPPr>
          <a:defRPr dirty="0" err="1" smtClean="0"/>
        </a:defPPr>
      </a:lstStyle>
    </a:txDef>
  </a:objectDefaults>
  <a:extraClrSchemeLst>
    <a:extraClrScheme>
      <a:clrScheme name="OGC_PowerPoint_Templat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GC_PowerPoint_Templat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GC_PowerPoint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Internal Slides">
  <a:themeElements>
    <a:clrScheme name="DEA">
      <a:dk1>
        <a:srgbClr val="4D4D4F"/>
      </a:dk1>
      <a:lt1>
        <a:srgbClr val="FFFFFF"/>
      </a:lt1>
      <a:dk2>
        <a:srgbClr val="1A9ED8"/>
      </a:dk2>
      <a:lt2>
        <a:srgbClr val="808080"/>
      </a:lt2>
      <a:accent1>
        <a:srgbClr val="84C5E6"/>
      </a:accent1>
      <a:accent2>
        <a:srgbClr val="7DC242"/>
      </a:accent2>
      <a:accent3>
        <a:srgbClr val="FFFFFF"/>
      </a:accent3>
      <a:accent4>
        <a:srgbClr val="404042"/>
      </a:accent4>
      <a:accent5>
        <a:srgbClr val="F5B041"/>
      </a:accent5>
      <a:accent6>
        <a:srgbClr val="1A9ED8"/>
      </a:accent6>
      <a:hlink>
        <a:srgbClr val="0000FF"/>
      </a:hlink>
      <a:folHlink>
        <a:srgbClr val="7DC242"/>
      </a:folHlink>
    </a:clrScheme>
    <a:fontScheme name="GA Blue Page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AU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GA Blue Pag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A Blue Pag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A Blue Pag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A Blue Pag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A Blue Pag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A Blue Pag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A Blue Pages 13">
        <a:dk1>
          <a:srgbClr val="4D4D4F"/>
        </a:dk1>
        <a:lt1>
          <a:srgbClr val="FFFFFF"/>
        </a:lt1>
        <a:dk2>
          <a:srgbClr val="267485"/>
        </a:dk2>
        <a:lt2>
          <a:srgbClr val="808080"/>
        </a:lt2>
        <a:accent1>
          <a:srgbClr val="A0D7E4"/>
        </a:accent1>
        <a:accent2>
          <a:srgbClr val="333399"/>
        </a:accent2>
        <a:accent3>
          <a:srgbClr val="FFFFFF"/>
        </a:accent3>
        <a:accent4>
          <a:srgbClr val="404042"/>
        </a:accent4>
        <a:accent5>
          <a:srgbClr val="CDE8EF"/>
        </a:accent5>
        <a:accent6>
          <a:srgbClr val="2D2D8A"/>
        </a:accent6>
        <a:hlink>
          <a:srgbClr val="0000FF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20140528_OGC_PowerPoint_presentation_template_pptx.pptx</Template>
  <TotalTime>35223</TotalTime>
  <Words>920</Words>
  <Application>Microsoft Office PowerPoint</Application>
  <PresentationFormat>On-screen Show (4:3)</PresentationFormat>
  <Paragraphs>130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Arial Black</vt:lpstr>
      <vt:lpstr>Calibri</vt:lpstr>
      <vt:lpstr>CG Times</vt:lpstr>
      <vt:lpstr>Lucida Grande</vt:lpstr>
      <vt:lpstr>Times New Roman</vt:lpstr>
      <vt:lpstr>20140528_OGC_PowerPoint_presentation_template_pptx</vt:lpstr>
      <vt:lpstr>Custom Design</vt:lpstr>
      <vt:lpstr>1_Custom Design</vt:lpstr>
      <vt:lpstr>3_Office Theme</vt:lpstr>
      <vt:lpstr>Internal Slides</vt:lpstr>
      <vt:lpstr>Introduction to  OGC API Common 16 April 2020</vt:lpstr>
      <vt:lpstr>Overview</vt:lpstr>
      <vt:lpstr>Part 1: The core</vt:lpstr>
      <vt:lpstr>Scope</vt:lpstr>
      <vt:lpstr>The Landing Page</vt:lpstr>
      <vt:lpstr>Landing Page Example</vt:lpstr>
      <vt:lpstr>API Definition</vt:lpstr>
      <vt:lpstr>Conformance</vt:lpstr>
      <vt:lpstr>Conformance Example</vt:lpstr>
      <vt:lpstr>Part 2: collections</vt:lpstr>
      <vt:lpstr>Scope</vt:lpstr>
      <vt:lpstr>Collections</vt:lpstr>
      <vt:lpstr>Collection Metadata</vt:lpstr>
      <vt:lpstr>Extent</vt:lpstr>
      <vt:lpstr>Example: API Common- Features</vt:lpstr>
      <vt:lpstr>cheazel@wiscenterprises.com</vt:lpstr>
    </vt:vector>
  </TitlesOfParts>
  <Company>OGC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OGC TC/PC</dc:subject>
  <dc:creator>Carl Reed</dc:creator>
  <cp:lastModifiedBy>Charles Heazel</cp:lastModifiedBy>
  <cp:revision>489</cp:revision>
  <cp:lastPrinted>2016-12-14T18:07:24Z</cp:lastPrinted>
  <dcterms:created xsi:type="dcterms:W3CDTF">2009-10-20T16:54:31Z</dcterms:created>
  <dcterms:modified xsi:type="dcterms:W3CDTF">2020-04-15T18:36:21Z</dcterms:modified>
</cp:coreProperties>
</file>